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61" r:id="rId7"/>
    <p:sldId id="269" r:id="rId8"/>
    <p:sldId id="260" r:id="rId9"/>
    <p:sldId id="262" r:id="rId10"/>
    <p:sldId id="263" r:id="rId11"/>
    <p:sldId id="264" r:id="rId12"/>
    <p:sldId id="265" r:id="rId13"/>
    <p:sldId id="266" r:id="rId14"/>
    <p:sldId id="271" r:id="rId15"/>
    <p:sldId id="267" r:id="rId16"/>
    <p:sldId id="272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28/02/2019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t>28/02/2019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28/02/2019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t>28/02/2019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t>28/02/2019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t>28/02/2019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28/02/2019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67744" y="476672"/>
            <a:ext cx="6459810" cy="1470025"/>
          </a:xfrm>
        </p:spPr>
        <p:txBody>
          <a:bodyPr>
            <a:normAutofit/>
          </a:bodyPr>
          <a:lstStyle/>
          <a:p>
            <a:r>
              <a:rPr lang="es-AR" dirty="0" smtClean="0"/>
              <a:t>1° JORNADA INSTITUCIONAL</a:t>
            </a:r>
            <a:br>
              <a:rPr lang="es-AR" dirty="0" smtClean="0"/>
            </a:br>
            <a:r>
              <a:rPr lang="es-AR" dirty="0" smtClean="0"/>
              <a:t>2019</a:t>
            </a:r>
            <a:br>
              <a:rPr lang="es-AR" dirty="0" smtClean="0"/>
            </a:br>
            <a:r>
              <a:rPr lang="es-AR" dirty="0" smtClean="0">
                <a:solidFill>
                  <a:srgbClr val="7030A0"/>
                </a:solidFill>
              </a:rPr>
              <a:t>EPET N° 1 CAUCETE</a:t>
            </a:r>
            <a:endParaRPr lang="es-AR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39752" y="2420888"/>
            <a:ext cx="3888432" cy="2160240"/>
          </a:xfrm>
        </p:spPr>
        <p:txBody>
          <a:bodyPr>
            <a:normAutofit/>
          </a:bodyPr>
          <a:lstStyle/>
          <a:p>
            <a:r>
              <a:rPr lang="es-AR" sz="2400" i="1" dirty="0" smtClean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s-AR" sz="2400" b="1" i="1" dirty="0" smtClean="0">
                <a:solidFill>
                  <a:schemeClr val="accent2">
                    <a:lumMod val="75000"/>
                  </a:schemeClr>
                </a:solidFill>
              </a:rPr>
              <a:t>eformulación del </a:t>
            </a:r>
          </a:p>
          <a:p>
            <a:r>
              <a:rPr lang="es-AR" sz="2400" b="1" i="1" dirty="0" smtClean="0">
                <a:solidFill>
                  <a:schemeClr val="accent2">
                    <a:lumMod val="75000"/>
                  </a:schemeClr>
                </a:solidFill>
              </a:rPr>
              <a:t>Proyecto Educativo Institucional</a:t>
            </a:r>
          </a:p>
          <a:p>
            <a:r>
              <a:rPr lang="es-AR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PEI</a:t>
            </a:r>
            <a:endParaRPr lang="es-AR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12976"/>
            <a:ext cx="32194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941810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889844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rgbClr val="FF0000"/>
                </a:solidFill>
              </a:rPr>
              <a:t>En un primer momento analizamos la problemática que presentan los espacios curriculares con mayor dificultad al momento de la acreditación que son: Lengua y Matemática.        </a:t>
            </a:r>
            <a:endParaRPr lang="es-AR" sz="2400" dirty="0" smtClean="0">
              <a:solidFill>
                <a:srgbClr val="FF0000"/>
              </a:solidFill>
            </a:endParaRPr>
          </a:p>
          <a:p>
            <a:endParaRPr lang="es-AR" sz="2400" dirty="0">
              <a:solidFill>
                <a:srgbClr val="FF0000"/>
              </a:solidFill>
            </a:endParaRPr>
          </a:p>
          <a:p>
            <a:pPr algn="just"/>
            <a:r>
              <a:rPr lang="es-AR" dirty="0" smtClean="0"/>
              <a:t> </a:t>
            </a:r>
            <a:r>
              <a:rPr lang="es-AR" sz="2400" dirty="0">
                <a:solidFill>
                  <a:schemeClr val="tx2"/>
                </a:solidFill>
              </a:rPr>
              <a:t>Área Matemática   Se propone fortalecer el proyecto institucional del área Matemática, que se basa en la resolución de problemas. </a:t>
            </a:r>
            <a:endParaRPr lang="es-AR" sz="2400" dirty="0" smtClean="0">
              <a:solidFill>
                <a:schemeClr val="tx2"/>
              </a:solidFill>
            </a:endParaRPr>
          </a:p>
          <a:p>
            <a:pPr algn="just"/>
            <a:endParaRPr lang="es-AR" sz="2400" dirty="0">
              <a:solidFill>
                <a:schemeClr val="tx2"/>
              </a:solidFill>
            </a:endParaRPr>
          </a:p>
          <a:p>
            <a:pPr algn="just"/>
            <a:r>
              <a:rPr lang="es-AR" sz="2400" dirty="0" smtClean="0">
                <a:solidFill>
                  <a:schemeClr val="tx2"/>
                </a:solidFill>
              </a:rPr>
              <a:t>Buena </a:t>
            </a:r>
            <a:r>
              <a:rPr lang="es-AR" sz="2400" dirty="0">
                <a:solidFill>
                  <a:schemeClr val="tx2"/>
                </a:solidFill>
              </a:rPr>
              <a:t>parte de los errores en la resolución de problemas, lo constituye la dificultad de comprensión lectora e interpretación  de situaciones por parte del alumno. </a:t>
            </a:r>
          </a:p>
        </p:txBody>
      </p:sp>
    </p:spTree>
    <p:extLst>
      <p:ext uri="{BB962C8B-B14F-4D97-AF65-F5344CB8AC3E}">
        <p14:creationId xmlns:p14="http://schemas.microsoft.com/office/powerpoint/2010/main" val="29336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MATEMÁTICA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 smtClean="0"/>
              <a:t>LÍNEAS </a:t>
            </a:r>
            <a:r>
              <a:rPr lang="es-AR" dirty="0"/>
              <a:t>DE </a:t>
            </a:r>
            <a:r>
              <a:rPr lang="es-AR" dirty="0" smtClean="0"/>
              <a:t>ACCIÓN</a:t>
            </a:r>
            <a:r>
              <a:rPr lang="es-AR" dirty="0"/>
              <a:t>: </a:t>
            </a:r>
            <a:endParaRPr lang="es-AR" dirty="0" smtClean="0"/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smtClean="0"/>
              <a:t>Establecer acuerdos teóricos </a:t>
            </a:r>
            <a:r>
              <a:rPr lang="es-AR" dirty="0"/>
              <a:t>y </a:t>
            </a:r>
            <a:r>
              <a:rPr lang="es-AR" dirty="0" smtClean="0"/>
              <a:t>metodológicos para la resolución de problemas</a:t>
            </a:r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smtClean="0"/>
              <a:t>Incorporar métodos y materiales didácticos al área. Acordar la jerarquización de contenidos</a:t>
            </a:r>
          </a:p>
          <a:p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832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11560" y="-387424"/>
            <a:ext cx="7689850" cy="5457825"/>
          </a:xfrm>
        </p:spPr>
        <p:txBody>
          <a:bodyPr>
            <a:noAutofit/>
          </a:bodyPr>
          <a:lstStyle/>
          <a:p>
            <a:pPr algn="just"/>
            <a:r>
              <a:rPr lang="es-AR" sz="2800" dirty="0" smtClean="0">
                <a:solidFill>
                  <a:schemeClr val="tx2"/>
                </a:solidFill>
              </a:rPr>
              <a:t> Lengua</a:t>
            </a:r>
            <a:br>
              <a:rPr lang="es-AR" sz="2800" dirty="0" smtClean="0">
                <a:solidFill>
                  <a:schemeClr val="tx2"/>
                </a:solidFill>
              </a:rPr>
            </a:br>
            <a:r>
              <a:rPr lang="es-AR" sz="2800" dirty="0">
                <a:solidFill>
                  <a:schemeClr val="tx2"/>
                </a:solidFill>
              </a:rPr>
              <a:t/>
            </a:r>
            <a:br>
              <a:rPr lang="es-AR" sz="2800" dirty="0">
                <a:solidFill>
                  <a:schemeClr val="tx2"/>
                </a:solidFill>
              </a:rPr>
            </a:br>
            <a:r>
              <a:rPr lang="es-AR" sz="2800" dirty="0" smtClean="0">
                <a:solidFill>
                  <a:schemeClr val="tx2"/>
                </a:solidFill>
              </a:rPr>
              <a:t> los alumnos presentan dificultades para comprender lo que leen, siendo observable la falta de reconocimiento de las   ideas principales y las palabras claves, lo que incide en no poder realizar resúmenes y gráficos de textos principalmente expositivos. </a:t>
            </a:r>
            <a:endParaRPr lang="es-AR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3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1078530"/>
            <a:ext cx="8132354" cy="4278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3200" dirty="0"/>
              <a:t>LÍNEAS DE ACCIÓN</a:t>
            </a:r>
            <a:r>
              <a:rPr lang="es-AR" sz="2400" dirty="0" smtClean="0"/>
              <a:t>:</a:t>
            </a:r>
          </a:p>
          <a:p>
            <a:endParaRPr lang="es-A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 smtClean="0"/>
              <a:t>Establecer acuerdos teóricos y metodológicos  para </a:t>
            </a:r>
          </a:p>
          <a:p>
            <a:r>
              <a:rPr lang="es-AR" sz="2400" dirty="0" smtClean="0"/>
              <a:t>el análisis de textos.</a:t>
            </a:r>
          </a:p>
          <a:p>
            <a:endParaRPr lang="es-A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 smtClean="0"/>
              <a:t>Trabajar de manera sistemática y explicita los modos</a:t>
            </a:r>
          </a:p>
          <a:p>
            <a:r>
              <a:rPr lang="es-AR" sz="2400" dirty="0" smtClean="0"/>
              <a:t> de organizar  de textos y ejercitarlos en todas las áreas </a:t>
            </a:r>
          </a:p>
          <a:p>
            <a:endParaRPr lang="es-A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 smtClean="0"/>
              <a:t>Motivar la </a:t>
            </a:r>
            <a:r>
              <a:rPr lang="es-AR" sz="2400" dirty="0" smtClean="0"/>
              <a:t>práctica </a:t>
            </a:r>
            <a:r>
              <a:rPr lang="es-AR" sz="2400" dirty="0" smtClean="0"/>
              <a:t>que lleva a realizar </a:t>
            </a:r>
          </a:p>
          <a:p>
            <a:r>
              <a:rPr lang="es-AR" sz="2400" dirty="0" smtClean="0"/>
              <a:t>esquemas y resúmenes.</a:t>
            </a:r>
          </a:p>
          <a:p>
            <a:r>
              <a:rPr lang="es-AR" sz="2400" dirty="0" smtClean="0"/>
              <a:t> 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23581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404664"/>
            <a:ext cx="8528297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solidFill>
                  <a:srgbClr val="FF0000"/>
                </a:solidFill>
              </a:rPr>
              <a:t>PROPUESTA DE TRABAJO 2019:</a:t>
            </a:r>
          </a:p>
          <a:p>
            <a:endParaRPr lang="es-A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 smtClean="0"/>
              <a:t>Trabajo por Capacidades.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 smtClean="0"/>
              <a:t>Incorporación de todo lo aprendido en los últimos años.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 smtClean="0"/>
              <a:t>Articulación entre áreas. Proyectos interdisciplinarios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 smtClean="0"/>
              <a:t>Proyectos específicos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 smtClean="0"/>
              <a:t>Secuencias didácticas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 smtClean="0"/>
              <a:t>Trabajar con los lineamientos institucionales:</a:t>
            </a:r>
          </a:p>
          <a:p>
            <a:pPr marL="720000" indent="-285750">
              <a:buFont typeface="Wingdings" panose="05000000000000000000" pitchFamily="2" charset="2"/>
              <a:buChar char="q"/>
            </a:pPr>
            <a:r>
              <a:rPr lang="es-AR" sz="2400" dirty="0" smtClean="0"/>
              <a:t>Resolución de problemas</a:t>
            </a:r>
          </a:p>
          <a:p>
            <a:pPr marL="720000" indent="-285750">
              <a:buFont typeface="Wingdings" panose="05000000000000000000" pitchFamily="2" charset="2"/>
              <a:buChar char="q"/>
            </a:pPr>
            <a:r>
              <a:rPr lang="es-AR" sz="2400" dirty="0" smtClean="0"/>
              <a:t>Autoevaluación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 smtClean="0"/>
              <a:t>Establecer criterios de evaluación por áreas.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 smtClean="0"/>
              <a:t> Incorporar estrategias innovadoras en el aula.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 smtClean="0"/>
              <a:t>Trabajo conjunto con los tutores de cada curso y división</a:t>
            </a:r>
            <a:r>
              <a:rPr lang="es-A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7913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332656"/>
            <a:ext cx="8136904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dirty="0">
                <a:solidFill>
                  <a:srgbClr val="FF0000"/>
                </a:solidFill>
              </a:rPr>
              <a:t>LA COMUNICACIÓN ENTRE DOCENTES Y EQUIPO DE CONDUCCIÓN </a:t>
            </a:r>
            <a:endParaRPr lang="es-AR" sz="2800" dirty="0" smtClean="0">
              <a:solidFill>
                <a:srgbClr val="FF0000"/>
              </a:solidFill>
            </a:endParaRPr>
          </a:p>
          <a:p>
            <a:endParaRPr lang="es-AR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200" dirty="0"/>
              <a:t>En la institución la información está concentrada en un solo punto de encuentro. </a:t>
            </a:r>
            <a:endParaRPr lang="es-AR" sz="22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200" dirty="0" smtClean="0"/>
              <a:t> </a:t>
            </a:r>
            <a:r>
              <a:rPr lang="es-AR" sz="2200" dirty="0"/>
              <a:t>Se utilizan distintos canales para la comunicación. </a:t>
            </a:r>
            <a:endParaRPr lang="es-AR" sz="22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200" dirty="0" smtClean="0"/>
              <a:t> </a:t>
            </a:r>
            <a:r>
              <a:rPr lang="es-AR" sz="2200" dirty="0"/>
              <a:t>El docente se interesa por notificarse.  </a:t>
            </a:r>
            <a:endParaRPr lang="es-AR" sz="22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200" dirty="0" smtClean="0"/>
              <a:t>El </a:t>
            </a:r>
            <a:r>
              <a:rPr lang="es-AR" sz="2200" dirty="0" err="1"/>
              <a:t>PEI</a:t>
            </a:r>
            <a:r>
              <a:rPr lang="es-AR" sz="2200" dirty="0"/>
              <a:t> (Proyecto Educativo Institucional está al alcance de todos).  </a:t>
            </a:r>
            <a:endParaRPr lang="es-AR" sz="22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200" dirty="0" smtClean="0"/>
              <a:t>El </a:t>
            </a:r>
            <a:r>
              <a:rPr lang="es-AR" sz="2200" dirty="0"/>
              <a:t>docente prefiere notificarse de manera online. </a:t>
            </a:r>
            <a:endParaRPr lang="es-AR" sz="22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200" dirty="0" smtClean="0"/>
              <a:t> </a:t>
            </a:r>
            <a:r>
              <a:rPr lang="es-AR" sz="2200" dirty="0"/>
              <a:t>El docente solicita el </a:t>
            </a:r>
            <a:r>
              <a:rPr lang="es-AR" sz="2200" dirty="0" err="1"/>
              <a:t>PEI</a:t>
            </a:r>
            <a:r>
              <a:rPr lang="es-AR" sz="2200" dirty="0"/>
              <a:t> para su lectura.  Los docentes sugieren mejoras para este proceso</a:t>
            </a:r>
            <a:r>
              <a:rPr lang="es-AR" sz="22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200" dirty="0" smtClean="0"/>
              <a:t>  </a:t>
            </a:r>
            <a:r>
              <a:rPr lang="es-AR" sz="2200" dirty="0"/>
              <a:t>La información presentada es difícil de interpretar. </a:t>
            </a:r>
          </a:p>
        </p:txBody>
      </p:sp>
    </p:spTree>
    <p:extLst>
      <p:ext uri="{BB962C8B-B14F-4D97-AF65-F5344CB8AC3E}">
        <p14:creationId xmlns:p14="http://schemas.microsoft.com/office/powerpoint/2010/main" val="351520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4700"/>
              </a:clrFrom>
              <a:clrTo>
                <a:srgbClr val="F547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55606" cy="51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373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DIAGNOSTICO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AR" dirty="0"/>
              <a:t>A</a:t>
            </a:r>
            <a:r>
              <a:rPr lang="es-AR" dirty="0" smtClean="0"/>
              <a:t>nálisis </a:t>
            </a:r>
            <a:r>
              <a:rPr lang="es-AR" dirty="0"/>
              <a:t>profundo de las Dimensiones Socio-Comunitaria, Técnico Administrativa y Didáctico Pedagógica. </a:t>
            </a:r>
            <a:r>
              <a:rPr lang="es-AR" dirty="0" smtClean="0"/>
              <a:t>(</a:t>
            </a:r>
            <a:r>
              <a:rPr lang="es-AR" dirty="0" err="1" smtClean="0"/>
              <a:t>FODA</a:t>
            </a:r>
            <a:r>
              <a:rPr lang="es-AR" dirty="0" smtClean="0"/>
              <a:t>)</a:t>
            </a:r>
          </a:p>
          <a:p>
            <a:endParaRPr lang="es-AR" dirty="0" smtClean="0"/>
          </a:p>
          <a:p>
            <a:r>
              <a:rPr lang="es-AR" dirty="0" smtClean="0"/>
              <a:t>En base a</a:t>
            </a:r>
            <a:r>
              <a:rPr lang="es-AR" dirty="0"/>
              <a:t>:  los resultados del aprender 2016 y 2017, la autoevaluación </a:t>
            </a:r>
            <a:r>
              <a:rPr lang="es-AR" dirty="0" err="1"/>
              <a:t>INET</a:t>
            </a:r>
            <a:r>
              <a:rPr lang="es-AR" dirty="0"/>
              <a:t> 2016, los acuerdos alcanzados en el </a:t>
            </a:r>
            <a:r>
              <a:rPr lang="es-AR" dirty="0" err="1"/>
              <a:t>PNFS</a:t>
            </a:r>
            <a:r>
              <a:rPr lang="es-AR" dirty="0"/>
              <a:t>, FARO, el relevamiento estadístico de los últimos tres años y los acuerdos alcanzados en el </a:t>
            </a:r>
            <a:r>
              <a:rPr lang="es-AR" dirty="0" err="1"/>
              <a:t>PEAP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05546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/>
              <a:t>PROPUESTA EDUCATIVA INSTITUCIONAL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/>
              <a:t>Los principios pedagógicos que sustentan esta propuesta, apuntan esencialmente </a:t>
            </a:r>
            <a:r>
              <a:rPr lang="es-AR" dirty="0" smtClean="0"/>
              <a:t>a:</a:t>
            </a:r>
          </a:p>
          <a:p>
            <a:r>
              <a:rPr lang="es-AR" dirty="0" smtClean="0"/>
              <a:t> </a:t>
            </a:r>
            <a:r>
              <a:rPr lang="es-AR" dirty="0"/>
              <a:t>la implementación del currículo</a:t>
            </a:r>
            <a:r>
              <a:rPr lang="es-AR" dirty="0" smtClean="0"/>
              <a:t>,</a:t>
            </a:r>
          </a:p>
          <a:p>
            <a:r>
              <a:rPr lang="es-AR" dirty="0" smtClean="0"/>
              <a:t> </a:t>
            </a:r>
            <a:r>
              <a:rPr lang="es-AR" dirty="0"/>
              <a:t>la transformación de la práctica docente</a:t>
            </a:r>
            <a:r>
              <a:rPr lang="es-AR" dirty="0" smtClean="0"/>
              <a:t>,</a:t>
            </a:r>
          </a:p>
          <a:p>
            <a:r>
              <a:rPr lang="es-AR" dirty="0" smtClean="0"/>
              <a:t> </a:t>
            </a:r>
            <a:r>
              <a:rPr lang="es-AR" dirty="0"/>
              <a:t>el logro de los aprendizajes </a:t>
            </a:r>
            <a:endParaRPr lang="es-AR" dirty="0" smtClean="0"/>
          </a:p>
          <a:p>
            <a:r>
              <a:rPr lang="es-AR" dirty="0" smtClean="0"/>
              <a:t>y </a:t>
            </a:r>
            <a:r>
              <a:rPr lang="es-AR" dirty="0"/>
              <a:t>la mejora de la calidad educativa</a:t>
            </a:r>
          </a:p>
        </p:txBody>
      </p:sp>
    </p:spTree>
    <p:extLst>
      <p:ext uri="{BB962C8B-B14F-4D97-AF65-F5344CB8AC3E}">
        <p14:creationId xmlns:p14="http://schemas.microsoft.com/office/powerpoint/2010/main" val="345592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915816" y="3501008"/>
            <a:ext cx="5544616" cy="22159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sz="2400" dirty="0" smtClean="0"/>
              <a:t> </a:t>
            </a:r>
            <a:r>
              <a:rPr lang="es-AR" sz="2400" dirty="0"/>
              <a:t>Se toma como eje vertebrador el organigrama institucional del establecimiento que se encuentra al ingreso del mismo, y que nos señala como se organiza esta comunidad educativa.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11560" y="620688"/>
            <a:ext cx="6624736" cy="18466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AR" sz="2400" dirty="0"/>
              <a:t>Retomando lo trabajado en el abordaje territorial de la jornada “Devolución de Resultados Aprender 2017” y Proyecto Provincial "La autoevaluación-El camino para la construcción del </a:t>
            </a:r>
            <a:r>
              <a:rPr lang="es-AR" sz="2400" dirty="0" err="1"/>
              <a:t>PEI</a:t>
            </a:r>
            <a:r>
              <a:rPr lang="es-AR" sz="2400" dirty="0" smtClean="0"/>
              <a:t>"</a:t>
            </a:r>
            <a:endParaRPr lang="es-AR" sz="24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4506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4" t="37951" r="26122" b="22580"/>
          <a:stretch/>
        </p:blipFill>
        <p:spPr bwMode="auto">
          <a:xfrm>
            <a:off x="179512" y="260648"/>
            <a:ext cx="7824541" cy="63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7057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/>
              <a:t> </a:t>
            </a:r>
            <a:r>
              <a:rPr lang="es-AR" dirty="0" smtClean="0"/>
              <a:t>Se </a:t>
            </a:r>
            <a:r>
              <a:rPr lang="es-AR" dirty="0"/>
              <a:t>trabajaron en una primera instancia aspecto que </a:t>
            </a:r>
            <a:r>
              <a:rPr lang="es-AR" dirty="0" smtClean="0"/>
              <a:t>involucran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s-AR" dirty="0"/>
          </a:p>
          <a:p>
            <a:r>
              <a:rPr lang="es-AR" dirty="0" smtClean="0"/>
              <a:t> </a:t>
            </a:r>
            <a:r>
              <a:rPr lang="es-AR" dirty="0"/>
              <a:t>“Los espacios curriculares que presentan mayor dificultad para su acreditación</a:t>
            </a:r>
            <a:r>
              <a:rPr lang="es-AR" dirty="0" smtClean="0"/>
              <a:t>”</a:t>
            </a:r>
          </a:p>
          <a:p>
            <a:endParaRPr lang="es-AR" dirty="0"/>
          </a:p>
          <a:p>
            <a:r>
              <a:rPr lang="es-AR" dirty="0"/>
              <a:t>“La comunicación entre los docentes y el equipo de conducción” 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546228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5" t="18952" r="26507" b="13508"/>
          <a:stretch/>
        </p:blipFill>
        <p:spPr bwMode="auto">
          <a:xfrm>
            <a:off x="683568" y="260648"/>
            <a:ext cx="7452000" cy="598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7594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PROBLEMÁTICAS CON LAS QUE SE DEBE TRABAJAR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r>
              <a:rPr lang="es-AR" sz="2800" dirty="0"/>
              <a:t>La articulación entre espacios de la FT y la </a:t>
            </a:r>
            <a:r>
              <a:rPr lang="es-AR" sz="2800" dirty="0" err="1"/>
              <a:t>FTE</a:t>
            </a:r>
            <a:r>
              <a:rPr lang="es-AR" sz="2800" dirty="0"/>
              <a:t>, (especialmente en las tecnicaturas</a:t>
            </a:r>
            <a:r>
              <a:rPr lang="es-AR" sz="2800" dirty="0" smtClean="0"/>
              <a:t>)</a:t>
            </a:r>
          </a:p>
          <a:p>
            <a:r>
              <a:rPr lang="es-AR" sz="2800" dirty="0" smtClean="0"/>
              <a:t> </a:t>
            </a:r>
            <a:r>
              <a:rPr lang="es-AR" sz="2800" dirty="0"/>
              <a:t>La planificación del proceso de enseñanza y aprendizaje, aplicando: </a:t>
            </a:r>
          </a:p>
          <a:p>
            <a:pPr marL="540000">
              <a:buFont typeface="Wingdings" panose="05000000000000000000" pitchFamily="2" charset="2"/>
              <a:buChar char="ü"/>
            </a:pPr>
            <a:r>
              <a:rPr lang="es-AR" sz="2800" dirty="0" smtClean="0"/>
              <a:t>Recursos </a:t>
            </a:r>
            <a:r>
              <a:rPr lang="es-AR" sz="2800" dirty="0"/>
              <a:t>TIC (en profundidad</a:t>
            </a:r>
            <a:r>
              <a:rPr lang="es-AR" sz="2800" dirty="0" smtClean="0"/>
              <a:t>).</a:t>
            </a:r>
          </a:p>
          <a:p>
            <a:pPr marL="540000">
              <a:buFont typeface="Wingdings" panose="05000000000000000000" pitchFamily="2" charset="2"/>
              <a:buChar char="ü"/>
            </a:pPr>
            <a:r>
              <a:rPr lang="es-AR" sz="2800" dirty="0" smtClean="0"/>
              <a:t> </a:t>
            </a:r>
            <a:r>
              <a:rPr lang="es-AR" sz="2800" dirty="0"/>
              <a:t>Resolución de situaciones problemáticas. </a:t>
            </a:r>
            <a:endParaRPr lang="es-AR" sz="2800" dirty="0" smtClean="0"/>
          </a:p>
          <a:p>
            <a:pPr marL="540000">
              <a:buFont typeface="Wingdings" panose="05000000000000000000" pitchFamily="2" charset="2"/>
              <a:buChar char="ü"/>
            </a:pPr>
            <a:r>
              <a:rPr lang="es-AR" sz="2800" dirty="0" smtClean="0"/>
              <a:t>Interdisciplinaridad </a:t>
            </a:r>
          </a:p>
          <a:p>
            <a:pPr marL="540000">
              <a:buFont typeface="Wingdings" panose="05000000000000000000" pitchFamily="2" charset="2"/>
              <a:buChar char="ü"/>
            </a:pPr>
            <a:r>
              <a:rPr lang="es-AR" sz="2800" dirty="0" err="1" smtClean="0"/>
              <a:t>PCI</a:t>
            </a:r>
            <a:endParaRPr lang="es-AR" sz="2800" dirty="0" smtClean="0"/>
          </a:p>
          <a:p>
            <a:pPr marL="540000">
              <a:buFont typeface="Wingdings" panose="05000000000000000000" pitchFamily="2" charset="2"/>
              <a:buChar char="ü"/>
            </a:pPr>
            <a:r>
              <a:rPr lang="es-AR" sz="2800" dirty="0" smtClean="0"/>
              <a:t> </a:t>
            </a:r>
            <a:r>
              <a:rPr lang="es-AR" sz="2800" dirty="0"/>
              <a:t>Lineamientos Institucionales </a:t>
            </a:r>
            <a:endParaRPr lang="es-AR" sz="2800" dirty="0" smtClean="0"/>
          </a:p>
          <a:p>
            <a:pPr marL="540000">
              <a:buFont typeface="Wingdings" panose="05000000000000000000" pitchFamily="2" charset="2"/>
              <a:buChar char="ü"/>
            </a:pPr>
            <a:r>
              <a:rPr lang="es-AR" sz="2800" dirty="0" smtClean="0"/>
              <a:t>Contenidos </a:t>
            </a:r>
            <a:r>
              <a:rPr lang="es-AR" sz="2800" dirty="0"/>
              <a:t>transversales </a:t>
            </a:r>
          </a:p>
        </p:txBody>
      </p:sp>
    </p:spTree>
    <p:extLst>
      <p:ext uri="{BB962C8B-B14F-4D97-AF65-F5344CB8AC3E}">
        <p14:creationId xmlns:p14="http://schemas.microsoft.com/office/powerpoint/2010/main" val="86347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260648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800" dirty="0"/>
              <a:t>La repitencia en el Ciclo Básico y elevado ausentismo en las mesas de exámenes. </a:t>
            </a:r>
            <a:endParaRPr lang="es-A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800" dirty="0" smtClean="0"/>
              <a:t>La </a:t>
            </a:r>
            <a:r>
              <a:rPr lang="es-AR" sz="2800" dirty="0"/>
              <a:t>falta de acompañamiento de los Tutores y participación de la familia en la vida escolar. </a:t>
            </a:r>
            <a:endParaRPr lang="es-A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800" dirty="0" smtClean="0"/>
              <a:t>El </a:t>
            </a:r>
            <a:r>
              <a:rPr lang="es-AR" sz="2800" dirty="0"/>
              <a:t>desgranamiento de la matrícula a lo largo de los años de escolaridad. </a:t>
            </a:r>
            <a:endParaRPr lang="es-A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800" dirty="0" smtClean="0"/>
              <a:t>La </a:t>
            </a:r>
            <a:r>
              <a:rPr lang="es-AR" sz="2800" dirty="0"/>
              <a:t>falta de nivelación en los alumnos que ingresan a primer año.  </a:t>
            </a:r>
            <a:endParaRPr lang="es-A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800" dirty="0" smtClean="0"/>
              <a:t>La </a:t>
            </a:r>
            <a:r>
              <a:rPr lang="es-AR" sz="2800" dirty="0"/>
              <a:t>articulación con el sector socio-productivo para la realización de práctica </a:t>
            </a:r>
            <a:r>
              <a:rPr lang="es-AR" sz="2800" dirty="0" err="1"/>
              <a:t>p</a:t>
            </a:r>
            <a:r>
              <a:rPr lang="es-AR" sz="2800" dirty="0" err="1" smtClean="0"/>
              <a:t>rofesionalizantes</a:t>
            </a:r>
            <a:r>
              <a:rPr lang="es-AR" sz="2800" dirty="0"/>
              <a:t>. </a:t>
            </a:r>
            <a:endParaRPr lang="es-A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800" dirty="0" smtClean="0"/>
              <a:t>El </a:t>
            </a:r>
            <a:r>
              <a:rPr lang="es-AR" sz="2800" dirty="0"/>
              <a:t>sistema administrativo para la gestión de docentes y alumnos. </a:t>
            </a:r>
          </a:p>
        </p:txBody>
      </p:sp>
    </p:spTree>
    <p:extLst>
      <p:ext uri="{BB962C8B-B14F-4D97-AF65-F5344CB8AC3E}">
        <p14:creationId xmlns:p14="http://schemas.microsoft.com/office/powerpoint/2010/main" val="285416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210</TotalTime>
  <Words>646</Words>
  <Application>Microsoft Office PowerPoint</Application>
  <PresentationFormat>Presentación en pantalla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Mirador</vt:lpstr>
      <vt:lpstr>1° JORNADA INSTITUCIONAL 2019 EPET N° 1 CAUCETE</vt:lpstr>
      <vt:lpstr>DIAGNOSTICO</vt:lpstr>
      <vt:lpstr>PROPUESTA EDUCATIVA INSTITUCIONAL</vt:lpstr>
      <vt:lpstr>Presentación de PowerPoint</vt:lpstr>
      <vt:lpstr>Presentación de PowerPoint</vt:lpstr>
      <vt:lpstr> Se trabajaron en una primera instancia aspecto que involucran</vt:lpstr>
      <vt:lpstr>Presentación de PowerPoint</vt:lpstr>
      <vt:lpstr>PROBLEMÁTICAS CON LAS QUE SE DEBE TRABAJAR</vt:lpstr>
      <vt:lpstr>Presentación de PowerPoint</vt:lpstr>
      <vt:lpstr>Presentación de PowerPoint</vt:lpstr>
      <vt:lpstr>MATEMÁTICA</vt:lpstr>
      <vt:lpstr> Lengua   los alumnos presentan dificultades para comprender lo que leen, siendo observable la falta de reconocimiento de las   ideas principales y las palabras claves, lo que incide en no poder realizar resúmenes y gráficos de textos principalmente expositivos.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1° JORNADA INSTITUCIONAL 2019</dc:title>
  <dc:creator>PC</dc:creator>
  <cp:lastModifiedBy>Luffi</cp:lastModifiedBy>
  <cp:revision>17</cp:revision>
  <dcterms:created xsi:type="dcterms:W3CDTF">2019-02-27T21:33:31Z</dcterms:created>
  <dcterms:modified xsi:type="dcterms:W3CDTF">2019-03-01T00:07:10Z</dcterms:modified>
</cp:coreProperties>
</file>